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84" r:id="rId3"/>
    <p:sldId id="262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86" r:id="rId14"/>
    <p:sldId id="275" r:id="rId15"/>
    <p:sldId id="278" r:id="rId16"/>
    <p:sldId id="279" r:id="rId17"/>
    <p:sldId id="280" r:id="rId18"/>
    <p:sldId id="281" r:id="rId19"/>
    <p:sldId id="282" r:id="rId20"/>
    <p:sldId id="283" r:id="rId21"/>
    <p:sldId id="287" r:id="rId22"/>
    <p:sldId id="258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7BB7"/>
    <a:srgbClr val="005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94"/>
  </p:normalViewPr>
  <p:slideViewPr>
    <p:cSldViewPr snapToGrid="0" snapToObjects="1">
      <p:cViewPr varScale="1">
        <p:scale>
          <a:sx n="119" d="100"/>
          <a:sy n="119" d="100"/>
        </p:scale>
        <p:origin x="13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B6560-0949-3043-8B39-D195F3FA94C2}" type="datetimeFigureOut">
              <a:rPr lang="de-DE" smtClean="0"/>
              <a:t>30.03.2022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6EE68-C811-A34C-8976-8B602AFCD9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361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CD63B-F320-5947-B3EB-75AAD2F3A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5505" y="1528877"/>
            <a:ext cx="9048293" cy="198108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70F909-A264-AC46-9B6E-2D3497C09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5504" y="3602038"/>
            <a:ext cx="9048293" cy="1196733"/>
          </a:xfrm>
        </p:spPr>
        <p:txBody>
          <a:bodyPr>
            <a:norm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2555D2-EBF1-4242-A20D-6C8C7C8D1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C812-1D53-B446-AB6F-8D75E09D6A00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76D8E1-2108-DD44-8688-188CDD61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F542D40-2132-874A-9189-99F5FFAA6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20000"/>
            <a:ext cx="3096000" cy="509523"/>
          </a:xfrm>
          <a:prstGeom prst="rect">
            <a:avLst/>
          </a:prstGeom>
        </p:spPr>
      </p:pic>
      <p:sp>
        <p:nvSpPr>
          <p:cNvPr id="8" name="Textplatzhalter 10">
            <a:extLst>
              <a:ext uri="{FF2B5EF4-FFF2-40B4-BE49-F238E27FC236}">
                <a16:creationId xmlns:a16="http://schemas.microsoft.com/office/drawing/2014/main" id="{5157D788-7196-254A-82A4-B585FCF8BA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5504" y="4890847"/>
            <a:ext cx="9048293" cy="4841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CH" dirty="0"/>
              <a:t>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40B61B-2581-C648-B4FE-BB59C239F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361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C737DF-99F0-DB40-8B9E-14E13E15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1DEEDF-6D3D-464D-9046-4BB4B464A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AE5C96-9BD6-6D41-8B50-C2D8FCA90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DA1EDC-F28F-4B46-8268-EF3AC4F6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7449-38B0-6C46-B1BD-D883E599D10E}" type="datetime1">
              <a:rPr lang="de-CH" smtClean="0"/>
              <a:t>30.03.2022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3EF9A-CE7C-3E44-BF8F-4CD658680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6DD014-91CD-F24C-B3C7-517DCD1C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94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180718-1D6C-EF4D-88F2-E36C748E3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11C2EFC-DEC4-E044-A5F0-31EB7F9B8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F9E727-F799-F742-909C-DEFE3E2A8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0470-F915-DF49-82D0-C8B2624886DF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B7A3A3-D52D-BF4A-BD4F-0BC754ED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561F50-171A-D843-A99B-F6102B83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22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77E02A-278B-FD45-A746-8414CA3D5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D79F0FF-F582-2246-92EA-5BAE4521B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2621E6-C47D-0E4B-943A-F1E7704C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0E2-9898-8B4C-9BB4-49E1C2176AE8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FC258D-27AA-B846-9122-713F72395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E4AAE2-7F8F-1D42-BCF9-1356E9160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7759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bg>
      <p:bgPr>
        <a:solidFill>
          <a:srgbClr val="3A7B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2621E6-C47D-0E4B-943A-F1E7704C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A797-AE74-924A-8055-BAB597673ADB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FC258D-27AA-B846-9122-713F72395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E4AAE2-7F8F-1D42-BCF9-1356E9160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BC0C884-01D4-514D-AD51-DD6FC6FADA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32" y="864000"/>
            <a:ext cx="1254750" cy="1260000"/>
          </a:xfrm>
          <a:prstGeom prst="rect">
            <a:avLst/>
          </a:prstGeom>
        </p:spPr>
      </p:pic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16CD449-E577-5642-8114-C568175F23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743200"/>
            <a:ext cx="10515600" cy="2670048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Schlusstext</a:t>
            </a:r>
          </a:p>
        </p:txBody>
      </p:sp>
    </p:spTree>
    <p:extLst>
      <p:ext uri="{BB962C8B-B14F-4D97-AF65-F5344CB8AC3E}">
        <p14:creationId xmlns:p14="http://schemas.microsoft.com/office/powerpoint/2010/main" val="1801502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87488" y="2060850"/>
            <a:ext cx="10177131" cy="1470025"/>
          </a:xfrm>
        </p:spPr>
        <p:txBody>
          <a:bodyPr anchor="b">
            <a:normAutofit/>
          </a:bodyPr>
          <a:lstStyle>
            <a:lvl1pPr algn="r">
              <a:defRPr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8002" y="3886200"/>
            <a:ext cx="10176609" cy="1752600"/>
          </a:xfrm>
        </p:spPr>
        <p:txBody>
          <a:bodyPr>
            <a:normAutofit/>
          </a:bodyPr>
          <a:lstStyle>
            <a:lvl1pPr marL="0" indent="0" algn="r">
              <a:buNone/>
              <a:defRPr b="0" i="1">
                <a:latin typeface="Times New Roman" pitchFamily="18" charset="0"/>
                <a:cs typeface="Times New Roman" pitchFamily="18" charset="0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  <a:endParaRPr lang="de-CH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488018" y="6381752"/>
            <a:ext cx="2785533" cy="3397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charset="0"/>
              </a:defRPr>
            </a:lvl1pPr>
          </a:lstStyle>
          <a:p>
            <a:pPr>
              <a:defRPr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0921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2BE45-702E-AC44-90F5-ADDAAE0CB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1BB262-F4A8-3A4E-AD16-E6CCDBA88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F3E8D-9BD4-8D45-9A73-37330B33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D62C2-A748-AF4C-B911-F882C612A20C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38A82C-158C-7249-B892-FE6827FBD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367CCF-586F-A249-B80C-16272B50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251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08951-3809-2043-8FF9-4949D1AC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989765-49BB-E347-90FA-6A387DAEC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rgbClr val="005C9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6A00B2-FAC3-EA4F-8441-530375329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E2E3A-3EA6-5B4C-B045-F0CD03C9742F}" type="datetime1">
              <a:rPr lang="de-CH" smtClean="0"/>
              <a:t>30.03.2022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696697-9B5B-3340-9D52-79F6529B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1A6355-4847-4144-81CA-F08A101C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74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19392D-F57F-EA49-A4BD-175FA3A29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53B22C-3056-DA42-82B9-190B4D081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DF08FE-2E21-2540-A05E-66ACD6605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D3B1B1-2EDF-B64F-B54B-8FF5DC9D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B8DE-A803-A34C-B675-1F8B83AC5127}" type="datetime1">
              <a:rPr lang="de-CH" smtClean="0"/>
              <a:t>30.03.2022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EF52AB-BD29-3F4F-99AD-0F4CD42B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F68918-D4FA-4848-851E-DB8EA487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33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Text und 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19392D-F57F-EA49-A4BD-175FA3A29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53B22C-3056-DA42-82B9-190B4D081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D3B1B1-2EDF-B64F-B54B-8FF5DC9D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0A3B-DA93-C048-9841-BBA07FB03392}" type="datetime1">
              <a:rPr lang="de-CH" smtClean="0"/>
              <a:t>30.03.2022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EF52AB-BD29-3F4F-99AD-0F4CD42B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F68918-D4FA-4848-851E-DB8EA487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8C27790-3C0E-8746-89D5-345E59CE6AB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71699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E36829-A358-CC42-9F8C-50A03DCE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4FD5E5-5800-0242-A21B-C7A6CB17B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68E15D-B1CE-5341-A99D-45B861366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480909F-FB9A-3F40-8253-87A7939F6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2B082C9-17FC-144F-859B-2445FA40D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B745AFD-E174-8549-8782-DBCE0872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BB1D-5F57-C547-BB84-5BED8BF82C74}" type="datetime1">
              <a:rPr lang="de-CH" smtClean="0"/>
              <a:t>30.03.2022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63FB06-AE46-664D-9117-363DFF9F3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E8243E-E018-CE45-80AD-8D4FE266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3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7AF58-A301-1344-A9B0-3CCD9FF9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A64E245-B4AA-A64B-B2C1-8C4E843B7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A53A-DD89-7440-94D9-5B8528715EBB}" type="datetime1">
              <a:rPr lang="de-CH" smtClean="0"/>
              <a:t>30.03.2022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DF0BD3D-5040-E443-9A36-5C00410C5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03F602-E87E-8047-A35A-B4886D4F0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40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BCEC0D-43E8-DB45-8664-42DED076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6B96-78AE-CE44-8567-A395FB3DFAB0}" type="datetime1">
              <a:rPr lang="de-CH" smtClean="0"/>
              <a:t>30.03.2022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55D574D-D145-C74C-9042-9BD35D05D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6CE4B6-60E1-9443-A2B8-15CE3095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89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BCA56-A430-7842-B02E-E0967AABE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309BB4-E845-3940-BDFB-B439554D6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203B3D-CD4B-724C-9738-A8A54D4E8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6BBBEB-154C-6F41-844D-1BA53A7B1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9986-27FB-EB40-A0E6-18B00521CE7B}" type="datetime1">
              <a:rPr lang="de-CH" smtClean="0"/>
              <a:t>30.03.2022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F77637-E1F3-A245-9704-3A03025C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C589E6-5802-F24E-B9F0-0EA2AAA3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425A-1039-D54C-879E-1B000AE25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73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7C90F847-BD7E-6345-BD65-F87FDD924AFF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6437159"/>
            <a:ext cx="12192000" cy="420841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EF8FF1A-29DC-BA4D-935D-163C6253F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9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27DC9A-F029-154C-859D-F1654760D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2915"/>
            <a:ext cx="10515600" cy="479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039790-B42C-EF4B-885F-FEEC0D185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5506" y="6458742"/>
            <a:ext cx="90482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6CC41C-F118-6A4D-8EAA-7B2701E686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7307" y="6458742"/>
            <a:ext cx="7680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B23426-093E-624C-970F-28E6EEFE1E67}" type="datetime1">
              <a:rPr lang="de-CH" smtClean="0"/>
              <a:t>30.03.2022</a:t>
            </a:fld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01403C-D358-C94A-8F0B-8DA4D6F42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458743"/>
            <a:ext cx="5590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19425A-1039-D54C-879E-1B000AE251B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145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5C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5C9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mbol" pitchFamily="2" charset="2"/>
        <a:buChar char="-"/>
        <a:defRPr sz="2200" kern="1200">
          <a:solidFill>
            <a:srgbClr val="005C9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mbol" pitchFamily="2" charset="2"/>
        <a:buChar char="-"/>
        <a:defRPr sz="2000" kern="1200">
          <a:solidFill>
            <a:srgbClr val="005C9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mbol" pitchFamily="2" charset="2"/>
        <a:buChar char="-"/>
        <a:defRPr sz="1800" kern="1200">
          <a:solidFill>
            <a:srgbClr val="005C9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mbol" pitchFamily="2" charset="2"/>
        <a:buChar char="-"/>
        <a:defRPr sz="1800" kern="1200">
          <a:solidFill>
            <a:srgbClr val="005C9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tobias.lengen@xund.ch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4F20D3-D183-C74E-A72E-E3E6B454E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492" y="2530713"/>
            <a:ext cx="5048772" cy="554892"/>
          </a:xfrm>
        </p:spPr>
        <p:txBody>
          <a:bodyPr>
            <a:noAutofit/>
          </a:bodyPr>
          <a:lstStyle/>
          <a:p>
            <a:pPr algn="l"/>
            <a:r>
              <a:rPr lang="de-DE" sz="2800" dirty="0"/>
              <a:t>Gesundheitspersonal Zentralschweiz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696F65-C918-E945-89B8-53FDEEDB5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7831" y="3247169"/>
            <a:ext cx="3790496" cy="1117045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de-DE" dirty="0"/>
              <a:t>BESTAND</a:t>
            </a:r>
          </a:p>
          <a:p>
            <a:pPr algn="l"/>
            <a:r>
              <a:rPr lang="de-DE" dirty="0"/>
              <a:t>ENTWICKLUNG</a:t>
            </a:r>
          </a:p>
          <a:p>
            <a:pPr algn="l"/>
            <a:r>
              <a:rPr lang="de-DE" dirty="0"/>
              <a:t>ANGEBOT </a:t>
            </a:r>
          </a:p>
          <a:p>
            <a:pPr algn="l"/>
            <a:r>
              <a:rPr lang="de-DE" dirty="0"/>
              <a:t>BEDARF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E153014-3C8D-2849-A27E-D08406D27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0224" y="6519555"/>
            <a:ext cx="7018250" cy="365125"/>
          </a:xfrm>
        </p:spPr>
        <p:txBody>
          <a:bodyPr>
            <a:normAutofit/>
          </a:bodyPr>
          <a:lstStyle/>
          <a:p>
            <a:r>
              <a:rPr lang="de-DE" sz="1100" dirty="0">
                <a:solidFill>
                  <a:schemeClr val="bg1"/>
                </a:solidFill>
              </a:rPr>
              <a:t>Im April 2022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F8D053B-CF1B-414B-94A4-905A0A3E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D3DE86E-4BD8-4866-9C74-96081ADBE3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043"/>
          <a:stretch/>
        </p:blipFill>
        <p:spPr>
          <a:xfrm>
            <a:off x="4969519" y="-26680"/>
            <a:ext cx="7222481" cy="688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02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Ergebnis 3a – Abschlüsse Tertiär</a:t>
            </a:r>
            <a:endParaRPr lang="de-CH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5"/>
            <a:ext cx="10176609" cy="4662284"/>
          </a:xfrm>
        </p:spPr>
        <p:txBody>
          <a:bodyPr>
            <a:normAutofit/>
          </a:bodyPr>
          <a:lstStyle/>
          <a:p>
            <a:pPr algn="l"/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Ausbildungsabschlüsse auf Tertiärstufe (2012 u. 2020)</a:t>
            </a: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CH" sz="2667" i="0" dirty="0">
                <a:latin typeface="Arial" panose="020B0604020202020204" pitchFamily="34" charset="0"/>
                <a:cs typeface="Arial" panose="020B0604020202020204" pitchFamily="34" charset="0"/>
              </a:rPr>
              <a:t>+60%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de-CH" sz="2667" i="0" dirty="0">
                <a:latin typeface="Arial" panose="020B0604020202020204" pitchFamily="34" charset="0"/>
                <a:cs typeface="Arial" panose="020B0604020202020204" pitchFamily="34" charset="0"/>
              </a:rPr>
              <a:t>+71%</a:t>
            </a:r>
          </a:p>
          <a:p>
            <a:pPr algn="l"/>
            <a:r>
              <a:rPr lang="de-CH" i="0" dirty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de-CH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(CH: +65%)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659" y="2084852"/>
            <a:ext cx="5760640" cy="399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07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Ergebnis 3b – Abschlüsse Sek II</a:t>
            </a:r>
            <a:endParaRPr lang="de-CH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5"/>
            <a:ext cx="10272628" cy="4662284"/>
          </a:xfrm>
        </p:spPr>
        <p:txBody>
          <a:bodyPr>
            <a:normAutofit/>
          </a:bodyPr>
          <a:lstStyle/>
          <a:p>
            <a:pPr algn="l"/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Ausbildungsabschlüsse auf Sekundarstufe II </a:t>
            </a:r>
            <a:r>
              <a:rPr lang="de-CH" sz="2667" i="0" dirty="0">
                <a:latin typeface="Arial" panose="020B0604020202020204" pitchFamily="34" charset="0"/>
                <a:cs typeface="Arial" panose="020B0604020202020204" pitchFamily="34" charset="0"/>
              </a:rPr>
              <a:t>(2012 u. 20)</a:t>
            </a: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4267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CH" sz="2667" i="0" dirty="0">
                <a:latin typeface="Arial" panose="020B0604020202020204" pitchFamily="34" charset="0"/>
                <a:cs typeface="Arial" panose="020B0604020202020204" pitchFamily="34" charset="0"/>
              </a:rPr>
              <a:t>+70%</a:t>
            </a:r>
          </a:p>
          <a:p>
            <a:pPr algn="l"/>
            <a:r>
              <a:rPr lang="de-CH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(CH: +64%)</a:t>
            </a: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1744" y="1978389"/>
            <a:ext cx="3840427" cy="409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22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Ergebnis 4 – Ausbildungsszenarien</a:t>
            </a:r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477" y="1549066"/>
            <a:ext cx="5115457" cy="4643745"/>
          </a:xfrm>
          <a:prstGeom prst="rect">
            <a:avLst/>
          </a:prstGeom>
        </p:spPr>
      </p:pic>
      <p:sp>
        <p:nvSpPr>
          <p:cNvPr id="10" name="Inhaltsplatzhalter 2"/>
          <p:cNvSpPr txBox="1">
            <a:spLocks/>
          </p:cNvSpPr>
          <p:nvPr/>
        </p:nvSpPr>
        <p:spPr>
          <a:xfrm>
            <a:off x="6576352" y="1988839"/>
            <a:ext cx="5088259" cy="40735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Char char="&gt;"/>
              <a:defRPr lang="de-CH" sz="28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Char char="&gt;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Char char="&gt;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Char char="&gt;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Char char="&gt;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CH" sz="2133" kern="0" dirty="0">
                <a:latin typeface="Arial" panose="020B0604020202020204" pitchFamily="34" charset="0"/>
                <a:cs typeface="Arial" panose="020B0604020202020204" pitchFamily="34" charset="0"/>
              </a:rPr>
              <a:t>Ausbildungsszenarien 2019 – 2029 für Pflegefachpersonen am Beispiel der </a:t>
            </a:r>
            <a:r>
              <a:rPr lang="de-CH" sz="2133" b="1" kern="0" dirty="0">
                <a:latin typeface="Arial" panose="020B0604020202020204" pitchFamily="34" charset="0"/>
                <a:cs typeface="Arial" panose="020B0604020202020204" pitchFamily="34" charset="0"/>
              </a:rPr>
              <a:t>Tertiärstufe</a:t>
            </a:r>
            <a:endParaRPr lang="de-CH" sz="2133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sz="2133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CH" sz="2133" kern="0" dirty="0">
                <a:latin typeface="Arial" panose="020B0604020202020204" pitchFamily="34" charset="0"/>
                <a:cs typeface="Arial" panose="020B0604020202020204" pitchFamily="34" charset="0"/>
              </a:rPr>
              <a:t>BFS-Prognose (Referenz): rund 3’700 Abschlüsse mit Wohnsitz in ZCH.</a:t>
            </a:r>
          </a:p>
          <a:p>
            <a:pPr marL="0" indent="0">
              <a:buNone/>
            </a:pPr>
            <a:r>
              <a:rPr lang="de-CH" sz="2133" kern="0" dirty="0">
                <a:latin typeface="Arial" panose="020B0604020202020204" pitchFamily="34" charset="0"/>
                <a:cs typeface="Arial" panose="020B0604020202020204" pitchFamily="34" charset="0"/>
              </a:rPr>
              <a:t>XUND (Beobachtung): 370 Abschlüsse werden im Jahr 2025 bereits erreicht.</a:t>
            </a:r>
          </a:p>
          <a:p>
            <a:pPr marL="0" indent="0">
              <a:buNone/>
            </a:pPr>
            <a:endParaRPr lang="de-CH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77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911424" y="452671"/>
            <a:ext cx="10753187" cy="864096"/>
          </a:xfrm>
        </p:spPr>
        <p:txBody>
          <a:bodyPr>
            <a:noAutofit/>
          </a:bodyPr>
          <a:lstStyle/>
          <a:p>
            <a:pPr algn="l"/>
            <a:r>
              <a:rPr lang="de-CH" sz="3200" dirty="0"/>
              <a:t>Ergebnis 5a – Nachwuchsbedarf und –angebot auf </a:t>
            </a:r>
            <a:r>
              <a:rPr lang="de-CH" sz="3200" dirty="0">
                <a:solidFill>
                  <a:srgbClr val="FFC000"/>
                </a:solidFill>
              </a:rPr>
              <a:t>Tertiärstufe</a:t>
            </a:r>
            <a:r>
              <a:rPr lang="de-CH" sz="3200" dirty="0"/>
              <a:t> 2019-29, Deckungsgrad</a:t>
            </a:r>
          </a:p>
        </p:txBody>
      </p:sp>
      <p:pic>
        <p:nvPicPr>
          <p:cNvPr id="1027" name="Grafik 4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445" y="1464852"/>
            <a:ext cx="7392823" cy="325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1103445" y="4733282"/>
            <a:ext cx="10849207" cy="1631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9178" indent="-239178">
              <a:buFont typeface="Arial" panose="020B0604020202020204" pitchFamily="34" charset="0"/>
              <a:buChar char="•"/>
            </a:pP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Bis 2029 lassen sich mit dem verfügbaren Nachwuchs </a:t>
            </a:r>
            <a:r>
              <a:rPr lang="de-CH" sz="1867" b="1" dirty="0">
                <a:latin typeface="Arial" panose="020B0604020202020204" pitchFamily="34" charset="0"/>
                <a:cs typeface="Arial" panose="020B0604020202020204" pitchFamily="34" charset="0"/>
              </a:rPr>
              <a:t>61% bis 78%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des Bedarfs der </a:t>
            </a:r>
            <a:r>
              <a:rPr lang="de-CH" sz="1867" b="1" dirty="0">
                <a:latin typeface="Arial" panose="020B0604020202020204" pitchFamily="34" charset="0"/>
                <a:cs typeface="Arial" panose="020B0604020202020204" pitchFamily="34" charset="0"/>
              </a:rPr>
              <a:t>Tertiärstufe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decken (Ausbildung oder Wohnsitz in ZCH), </a:t>
            </a:r>
            <a:r>
              <a:rPr lang="de-CH" sz="186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 beträgt der Deckungsgrad </a:t>
            </a:r>
            <a:r>
              <a:rPr lang="de-CH" sz="186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67%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des Bedarfs</a:t>
            </a:r>
          </a:p>
          <a:p>
            <a:pPr marL="239178" indent="-239178"/>
            <a:endParaRPr lang="de-CH" sz="6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9178" indent="-239178">
              <a:buFont typeface="Arial" panose="020B0604020202020204" pitchFamily="34" charset="0"/>
              <a:buChar char="•"/>
            </a:pPr>
            <a:r>
              <a:rPr lang="de-CH" sz="1867" b="1" dirty="0">
                <a:latin typeface="Arial" panose="020B0604020202020204" pitchFamily="34" charset="0"/>
                <a:cs typeface="Arial" panose="020B0604020202020204" pitchFamily="34" charset="0"/>
              </a:rPr>
              <a:t>Notwendigkeit der Abschlüsse: 76%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der Absolventinnen der Jahre 2019-2029 werden im Jahr 2029 tatsächlich für Gesundheitsbetriebe zur Verfügung stehen (unter Berücksichtigung des Übergangs von der Ausbildung in den Arbeitsmarkt und der vorzeitigen Berufsaustritte)</a:t>
            </a:r>
          </a:p>
        </p:txBody>
      </p:sp>
    </p:spTree>
    <p:extLst>
      <p:ext uri="{BB962C8B-B14F-4D97-AF65-F5344CB8AC3E}">
        <p14:creationId xmlns:p14="http://schemas.microsoft.com/office/powerpoint/2010/main" val="150557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863419" y="452669"/>
            <a:ext cx="10465163" cy="864096"/>
          </a:xfrm>
        </p:spPr>
        <p:txBody>
          <a:bodyPr>
            <a:noAutofit/>
          </a:bodyPr>
          <a:lstStyle/>
          <a:p>
            <a:pPr algn="l"/>
            <a:r>
              <a:rPr lang="de-CH" sz="3200" dirty="0"/>
              <a:t>Ergebnis 5b – Nachwuchsbedarf und –angebot auf </a:t>
            </a:r>
            <a:r>
              <a:rPr lang="de-CH" sz="3200" dirty="0">
                <a:solidFill>
                  <a:schemeClr val="accent2">
                    <a:lumMod val="75000"/>
                  </a:schemeClr>
                </a:solidFill>
              </a:rPr>
              <a:t>Sekundarstufe II </a:t>
            </a:r>
            <a:r>
              <a:rPr lang="de-CH" sz="3200" dirty="0"/>
              <a:t>2019-29, Deckungsgrad</a:t>
            </a:r>
          </a:p>
        </p:txBody>
      </p:sp>
      <p:pic>
        <p:nvPicPr>
          <p:cNvPr id="1026" name="Grafik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435" y="1614561"/>
            <a:ext cx="6816757" cy="2972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1005453" y="4718077"/>
            <a:ext cx="10563156" cy="107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Bis 2029 lassen sich mit dem tatsächlich verfügbaren Nachwuchs </a:t>
            </a:r>
            <a:r>
              <a:rPr lang="de-CH" sz="1867" b="1" dirty="0">
                <a:latin typeface="Arial" panose="020B0604020202020204" pitchFamily="34" charset="0"/>
                <a:cs typeface="Arial" panose="020B0604020202020204" pitchFamily="34" charset="0"/>
              </a:rPr>
              <a:t>86%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des Bedarfs der </a:t>
            </a:r>
            <a:r>
              <a:rPr lang="de-CH" sz="1867" b="1" dirty="0">
                <a:latin typeface="Arial" panose="020B0604020202020204" pitchFamily="34" charset="0"/>
                <a:cs typeface="Arial" panose="020B0604020202020204" pitchFamily="34" charset="0"/>
              </a:rPr>
              <a:t>Sekundarstufe II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 decken</a:t>
            </a:r>
          </a:p>
          <a:p>
            <a:pPr lvl="0"/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de-CH" sz="186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 Vergleich: National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 beträgt der Deckungsgrad </a:t>
            </a:r>
            <a:r>
              <a:rPr lang="de-CH" sz="186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80% </a:t>
            </a:r>
            <a:r>
              <a:rPr lang="de-CH" sz="1867" dirty="0">
                <a:latin typeface="Arial" panose="020B0604020202020204" pitchFamily="34" charset="0"/>
                <a:cs typeface="Arial" panose="020B0604020202020204" pitchFamily="34" charset="0"/>
              </a:rPr>
              <a:t>des Bedarfs</a:t>
            </a:r>
          </a:p>
        </p:txBody>
      </p:sp>
    </p:spTree>
    <p:extLst>
      <p:ext uri="{BB962C8B-B14F-4D97-AF65-F5344CB8AC3E}">
        <p14:creationId xmlns:p14="http://schemas.microsoft.com/office/powerpoint/2010/main" val="2877672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FAZIT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 fontScale="77500" lnSpcReduction="20000"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800" b="1" i="0" dirty="0">
                <a:latin typeface="Arial" panose="020B0604020202020204" pitchFamily="34" charset="0"/>
                <a:cs typeface="Arial" panose="020B0604020202020204" pitchFamily="34" charset="0"/>
              </a:rPr>
              <a:t>Wachsender Personalbedarf</a:t>
            </a:r>
            <a:r>
              <a:rPr lang="de-CH" sz="2800" i="0" dirty="0">
                <a:latin typeface="Arial" panose="020B0604020202020204" pitchFamily="34" charset="0"/>
                <a:cs typeface="Arial" panose="020B0604020202020204" pitchFamily="34" charset="0"/>
              </a:rPr>
              <a:t>: Anstieg der Pflegeleistungen (Demografie, Epidemiologie)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8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800" i="0" dirty="0">
                <a:latin typeface="Arial" panose="020B0604020202020204" pitchFamily="34" charset="0"/>
                <a:cs typeface="Arial" panose="020B0604020202020204" pitchFamily="34" charset="0"/>
              </a:rPr>
              <a:t>Deutliche </a:t>
            </a:r>
            <a:r>
              <a:rPr lang="de-CH" sz="2800" b="1" i="0" dirty="0">
                <a:latin typeface="Arial" panose="020B0604020202020204" pitchFamily="34" charset="0"/>
                <a:cs typeface="Arial" panose="020B0604020202020204" pitchFamily="34" charset="0"/>
              </a:rPr>
              <a:t>Steigerung der Ausbildungsabschlüsse </a:t>
            </a:r>
            <a:r>
              <a:rPr lang="de-CH" sz="2800" i="0" dirty="0">
                <a:latin typeface="Arial" panose="020B0604020202020204" pitchFamily="34" charset="0"/>
                <a:cs typeface="Arial" panose="020B0604020202020204" pitchFamily="34" charset="0"/>
              </a:rPr>
              <a:t>bei FaGe EFZ und der Pflege HF seit 2012, das Verdienst …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von über 200 Ausbildungsbetrieben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der kantonalen Zentralschweizer Berufsfachschulen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des Bildungszentrums XUND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der OdA XUND (u. a. regionales Berufsmarketing)</a:t>
            </a:r>
          </a:p>
          <a:p>
            <a:pPr lvl="1" algn="l"/>
            <a:endParaRPr lang="de-CH" sz="800" dirty="0"/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800" b="1" i="0" dirty="0">
                <a:latin typeface="Arial" panose="020B0604020202020204" pitchFamily="34" charset="0"/>
                <a:cs typeface="Arial" panose="020B0604020202020204" pitchFamily="34" charset="0"/>
              </a:rPr>
              <a:t>Deckungsgrad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Mit </a:t>
            </a:r>
            <a:r>
              <a:rPr lang="de-CH" sz="2800" b="1" dirty="0"/>
              <a:t>86%</a:t>
            </a:r>
            <a:r>
              <a:rPr lang="de-CH" sz="2800" dirty="0"/>
              <a:t> nahezu </a:t>
            </a:r>
            <a:r>
              <a:rPr lang="de-CH" sz="2800" b="1" dirty="0"/>
              <a:t>genügender </a:t>
            </a:r>
            <a:r>
              <a:rPr lang="de-CH" sz="2800" dirty="0"/>
              <a:t>Deckungsgrad</a:t>
            </a:r>
            <a:r>
              <a:rPr lang="de-CH" sz="2800" b="1" dirty="0"/>
              <a:t> </a:t>
            </a:r>
            <a:r>
              <a:rPr lang="de-CH" sz="2800" dirty="0"/>
              <a:t>auf </a:t>
            </a:r>
            <a:r>
              <a:rPr lang="de-CH" sz="2800" b="1" dirty="0"/>
              <a:t>Sekundarstufe II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800" dirty="0"/>
              <a:t>Beim Pflegepersonal mit </a:t>
            </a:r>
            <a:r>
              <a:rPr lang="de-CH" sz="2800" b="1" dirty="0"/>
              <a:t>tertiärem</a:t>
            </a:r>
            <a:r>
              <a:rPr lang="de-CH" sz="2800" dirty="0"/>
              <a:t> </a:t>
            </a:r>
            <a:r>
              <a:rPr lang="de-CH" sz="2800" b="1" dirty="0"/>
              <a:t>Abschluss</a:t>
            </a:r>
            <a:r>
              <a:rPr lang="de-CH" sz="2800" dirty="0"/>
              <a:t> ist der Deckungsgrad mit </a:t>
            </a:r>
            <a:r>
              <a:rPr lang="de-CH" sz="2800" b="1" dirty="0"/>
              <a:t>61% bis 78% etwas tiefer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133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Handlungsfelder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Koordinierte Aktivitäten in den Handlungsfeldern: </a:t>
            </a:r>
            <a:r>
              <a:rPr lang="de-CH" sz="3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Rekrutierung, Ausbildung, Personaleinsatz und Personalerhalt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Massnahmen entfalten ihre volle Wirkung wenn bei</a:t>
            </a: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 allen Handlungsfeldern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entsprechende Anstrengungen erfolgen (gegenseitige Bedingung)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Weiterführung der </a:t>
            </a: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koordinierten Berufsmarketing- 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Bildungsarbeit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155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Handlungsfeld </a:t>
            </a:r>
            <a:r>
              <a:rPr lang="de-CH" sz="3733" dirty="0">
                <a:solidFill>
                  <a:srgbClr val="FF0000"/>
                </a:solidFill>
              </a:rPr>
              <a:t>Rekrutierung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algn="l"/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Breit abgestützte </a:t>
            </a: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Kampagnen und Veranstaltungen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, z.B.</a:t>
            </a:r>
            <a:endParaRPr lang="de-CH" sz="3200" b="1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Wiedereinstieg in die Pflege (wiedereinsteigen.ch)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Förderung von Quereinsteigenden in den Pflegeberuf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Zentralschweizer Bildungsmesse Zebi (November)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Schnuppertage und Informationsveranstaltungen</a:t>
            </a:r>
            <a:endParaRPr lang="de-CH" dirty="0"/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79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Handlungsfeld </a:t>
            </a:r>
            <a:r>
              <a:rPr lang="de-CH" sz="3733" dirty="0">
                <a:solidFill>
                  <a:srgbClr val="FF0000"/>
                </a:solidFill>
              </a:rPr>
              <a:t>Ausbildung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Zielgruppenspezifische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Ausbildungen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FaGe für Erwachsene (BBZG Sursee, GIBZ Zug)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Perspektive Pflege (XUND / Kanton LU) für anerkannte Flüchtlinge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Mehr Berufsbildende 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in Betrieben sind notwendig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Ausbildungsverpflichtung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in Kantonen auf Grundlage der erfolgten Bedarfsprognosen</a:t>
            </a:r>
          </a:p>
        </p:txBody>
      </p:sp>
    </p:spTree>
    <p:extLst>
      <p:ext uri="{BB962C8B-B14F-4D97-AF65-F5344CB8AC3E}">
        <p14:creationId xmlns:p14="http://schemas.microsoft.com/office/powerpoint/2010/main" val="2634537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Handlungsfeld </a:t>
            </a:r>
            <a:r>
              <a:rPr lang="de-CH" sz="3733" dirty="0">
                <a:solidFill>
                  <a:srgbClr val="FF0000"/>
                </a:solidFill>
              </a:rPr>
              <a:t>Personaleinsatz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Organisations-Entwicklungsprozesse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als Führungsaufgabe, für einen bedarfsschonenden und kompetenzgerechten Personaleinsatz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Entlastung des Gesundheits-/Pflegepersonals von administrativen und fachfremden Aufgaben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Integrierte Versorgungsmodelle (überbetriebliche Zusammenarbeit)</a:t>
            </a:r>
          </a:p>
        </p:txBody>
      </p:sp>
    </p:spTree>
    <p:extLst>
      <p:ext uri="{BB962C8B-B14F-4D97-AF65-F5344CB8AC3E}">
        <p14:creationId xmlns:p14="http://schemas.microsoft.com/office/powerpoint/2010/main" val="2108045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4267" dirty="0"/>
              <a:t>Gesamtfazit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algn="l"/>
            <a:endParaRPr lang="de-CH" sz="4800" b="1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CH" sz="48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wurde viel geleistet,</a:t>
            </a:r>
          </a:p>
          <a:p>
            <a:pPr algn="l"/>
            <a:r>
              <a:rPr lang="de-CH" sz="48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bleibt aber weiterhin viel zu tun</a:t>
            </a:r>
            <a:endParaRPr lang="de-CH" sz="4800" i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792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3733" dirty="0"/>
              <a:t>Handlungsfeld </a:t>
            </a:r>
            <a:r>
              <a:rPr lang="de-CH" sz="3733" dirty="0">
                <a:solidFill>
                  <a:srgbClr val="FF0000"/>
                </a:solidFill>
              </a:rPr>
              <a:t>Personalerhalt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Förderungs-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CH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Hinderungsfaktoren</a:t>
            </a: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 für den Berufsverbleib (Identifikation, Sinnhaftigkeit, Arbeitsbelastung, Betriebskultur, Vereinbarkeit von Beruf und Familie, Laufbahnplanung, Anstellungsbedingungen)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Externe Evaluation XUND: Übergang von der Ausbildung in den Arbeitsmarkt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Mentoring-Modelle für Berufseinsteigende</a:t>
            </a:r>
          </a:p>
        </p:txBody>
      </p:sp>
    </p:spTree>
    <p:extLst>
      <p:ext uri="{BB962C8B-B14F-4D97-AF65-F5344CB8AC3E}">
        <p14:creationId xmlns:p14="http://schemas.microsoft.com/office/powerpoint/2010/main" val="2856176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Autofit/>
          </a:bodyPr>
          <a:lstStyle/>
          <a:p>
            <a:pPr algn="l"/>
            <a:r>
              <a:rPr lang="de-CH" sz="4267" dirty="0"/>
              <a:t>Gesamtfazit</a:t>
            </a:r>
            <a:endParaRPr lang="de-CH" sz="3733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algn="l"/>
            <a:endParaRPr lang="de-CH" sz="4800" b="1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CH" sz="48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wurde viel geleistet,</a:t>
            </a:r>
          </a:p>
          <a:p>
            <a:pPr algn="l"/>
            <a:r>
              <a:rPr lang="de-CH" sz="48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bleibt aber weiterhin viel zu tun</a:t>
            </a:r>
            <a:endParaRPr lang="de-CH" sz="4800" i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74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F433F2-DD42-A047-A2E9-6BFDF2071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6ABAE1E-BA7B-764D-B4B4-CE9BBF427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Fragen oder Anregungen?</a:t>
            </a:r>
          </a:p>
          <a:p>
            <a:r>
              <a:rPr lang="de-DE" sz="2800" dirty="0"/>
              <a:t>Tobias Lengen, </a:t>
            </a:r>
            <a:r>
              <a:rPr lang="de-DE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tobias.lengen@xund.ch</a:t>
            </a:r>
            <a:r>
              <a:rPr lang="de-DE" sz="2800" dirty="0"/>
              <a:t>, +41 41 220 82 76 </a:t>
            </a:r>
          </a:p>
        </p:txBody>
      </p:sp>
    </p:spTree>
    <p:extLst>
      <p:ext uri="{BB962C8B-B14F-4D97-AF65-F5344CB8AC3E}">
        <p14:creationId xmlns:p14="http://schemas.microsoft.com/office/powerpoint/2010/main" val="280105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dirty="0"/>
              <a:t>Ausgangslage und Ziel</a:t>
            </a: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467" i="0" dirty="0">
                <a:latin typeface="Arial" panose="020B0604020202020204" pitchFamily="34" charset="0"/>
                <a:cs typeface="Arial" panose="020B0604020202020204" pitchFamily="34" charset="0"/>
              </a:rPr>
              <a:t>Nationaler Versorgungsbericht zum Gesundheits-personal (Sept. 2021)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467" i="0" dirty="0">
                <a:latin typeface="Arial" panose="020B0604020202020204" pitchFamily="34" charset="0"/>
                <a:cs typeface="Arial" panose="020B0604020202020204" pitchFamily="34" charset="0"/>
              </a:rPr>
              <a:t>Beschluss der ZGDK für einen Zentralschweizer Bericht (Ende Mai 2021), mit dem Ziel: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Bild verschaffen über heutiges und künftiges Gesundheitspflegepersonal (Angebot und Bedarf)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667" dirty="0"/>
              <a:t>Aktivitäten zielorientiert ausrichten und regional koordiniertes Vorgehen (Berufsfachschulen, XUND, Leistungserbringer und Kantone)</a:t>
            </a:r>
          </a:p>
        </p:txBody>
      </p:sp>
    </p:spTree>
    <p:extLst>
      <p:ext uri="{BB962C8B-B14F-4D97-AF65-F5344CB8AC3E}">
        <p14:creationId xmlns:p14="http://schemas.microsoft.com/office/powerpoint/2010/main" val="744955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dirty="0"/>
              <a:t>Auftrag und Vorgehen</a:t>
            </a:r>
          </a:p>
        </p:txBody>
      </p:sp>
      <p:sp>
        <p:nvSpPr>
          <p:cNvPr id="10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464649" cy="4226024"/>
          </a:xfrm>
        </p:spPr>
        <p:txBody>
          <a:bodyPr>
            <a:normAutofit fontScale="92500"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Auftrag ans Obsan durch XUND und Kantone (Juni 2021)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Ergebnis: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933" b="1" dirty="0"/>
              <a:t>Basisauswertungen und Prognosen </a:t>
            </a:r>
            <a:r>
              <a:rPr lang="de-CH" sz="2933" dirty="0"/>
              <a:t>(regional und kantonal) zum Gesundheitspersonal mit Schwerpunkt Pflege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933" b="1" dirty="0"/>
              <a:t>Bericht</a:t>
            </a:r>
            <a:r>
              <a:rPr lang="de-CH" sz="2933" dirty="0"/>
              <a:t> über die gesamte Zentralschweiz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Koordination durch XUND und dem Kanton Luzern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933" dirty="0"/>
              <a:t>Einige Arbeitssitzungen mit Obsan-VertreterInnen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933" dirty="0"/>
              <a:t>Mitglieder der Begleitgruppe (Zwischenresultate, Feedback) 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933" dirty="0"/>
              <a:t>Gemeinsames Gestalten und Formulieren des Berichtes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endParaRPr lang="de-CH" dirty="0"/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6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dirty="0"/>
              <a:t>Bericht: Aufbau u. Ergebnisse</a:t>
            </a: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Infografiken als Überblick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Kapitel 1 und 2: Gesamtüberblick und Fazit/Handlungsfelder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Kapitel 3 ff.: Methodik und vertiefte Inhaltsanalysen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Kapitel 15 Anhang: kantonale Auswertungen</a:t>
            </a:r>
          </a:p>
          <a:p>
            <a:pPr lvl="1" algn="l"/>
            <a:endParaRPr lang="de-CH" dirty="0"/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12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Begrifflichkeiten</a:t>
            </a:r>
            <a:endParaRPr lang="de-CH" dirty="0"/>
          </a:p>
        </p:txBody>
      </p:sp>
      <p:sp>
        <p:nvSpPr>
          <p:cNvPr id="8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704523"/>
          </a:xfrm>
        </p:spPr>
        <p:txBody>
          <a:bodyPr>
            <a:no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133" b="1" i="0" dirty="0">
                <a:latin typeface="Arial" panose="020B0604020202020204" pitchFamily="34" charset="0"/>
                <a:cs typeface="Arial" panose="020B0604020202020204" pitchFamily="34" charset="0"/>
              </a:rPr>
              <a:t>Bedarf/Gesamtbedarf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: für die Gesundheitsversorgung benötigtes (bestehend und zukünftig) Gesundheitspersonal in Pflege und Betreuung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endParaRPr lang="de-CH" sz="2133" b="1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133" b="1" i="0" dirty="0">
                <a:latin typeface="Arial" panose="020B0604020202020204" pitchFamily="34" charset="0"/>
                <a:cs typeface="Arial" panose="020B0604020202020204" pitchFamily="34" charset="0"/>
              </a:rPr>
              <a:t>Nachwuchsbedarf 2019 bis 2029: 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zusätzliches Personal, das benötigt wird zwischen 2019 und 2029 (Zusatzbedarf und Ersatzbedarf kumuliert)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133" b="1" dirty="0"/>
              <a:t>Zusatzbedarf: </a:t>
            </a:r>
            <a:r>
              <a:rPr lang="de-CH" sz="2133" dirty="0"/>
              <a:t>zusätzliches Personal aufgrund von demografischen / epidemiologischen Entwicklungen</a:t>
            </a:r>
          </a:p>
          <a:p>
            <a:pPr marL="1066773" lvl="1" indent="-457189" algn="l">
              <a:buFont typeface="Arial" panose="020B0604020202020204" pitchFamily="34" charset="0"/>
              <a:buChar char="•"/>
            </a:pPr>
            <a:r>
              <a:rPr lang="de-CH" sz="2133" b="1" dirty="0"/>
              <a:t>Ersatzbedarf</a:t>
            </a:r>
            <a:r>
              <a:rPr lang="de-CH" sz="2133" dirty="0"/>
              <a:t>: Ersatz für das Personal, das pensioniert wird oder vorzeitig aus dem Beruf aussteigt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133" b="1" i="0" dirty="0">
                <a:latin typeface="Arial" panose="020B0604020202020204" pitchFamily="34" charset="0"/>
                <a:cs typeface="Arial" panose="020B0604020202020204" pitchFamily="34" charset="0"/>
              </a:rPr>
              <a:t>Nachwuchsangebot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: Absolventinnen und Absolventen von Pflegeaus-bildungen, die den Gesundheitsbetrieben tatsächlich zur Verfügung stehen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de-CH" sz="2133" b="1" i="0" dirty="0">
                <a:latin typeface="Arial" panose="020B0604020202020204" pitchFamily="34" charset="0"/>
                <a:cs typeface="Arial" panose="020B0604020202020204" pitchFamily="34" charset="0"/>
              </a:rPr>
              <a:t>Deckungs-/Erfüllungsgrad: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 Anteil des gedeckten Nachwuchsbedarfs gemäss Modellberechnungen</a:t>
            </a:r>
            <a:endParaRPr lang="de-CH" sz="21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63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dirty="0"/>
              <a:t>Nachwuchsbedarf und -angebot</a:t>
            </a: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5"/>
            <a:ext cx="10176609" cy="4662284"/>
          </a:xfrm>
        </p:spPr>
        <p:txBody>
          <a:bodyPr>
            <a:normAutofit/>
          </a:bodyPr>
          <a:lstStyle/>
          <a:p>
            <a:pPr algn="l"/>
            <a:r>
              <a:rPr lang="de-CH" sz="2667" i="0" dirty="0">
                <a:latin typeface="Arial" panose="020B0604020202020204" pitchFamily="34" charset="0"/>
                <a:cs typeface="Arial" panose="020B0604020202020204" pitchFamily="34" charset="0"/>
              </a:rPr>
              <a:t>Prognosemodell zum Nachwuchsbedarf u. –angebot 2019-2029</a:t>
            </a: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499" y="2084851"/>
            <a:ext cx="10081112" cy="306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945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Ergebnis 1 – Personalbestand</a:t>
            </a:r>
            <a:endParaRPr lang="de-CH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>
          <a:xfrm>
            <a:off x="1488002" y="1412776"/>
            <a:ext cx="10176609" cy="4226024"/>
          </a:xfrm>
        </p:spPr>
        <p:txBody>
          <a:bodyPr>
            <a:normAutofit/>
          </a:bodyPr>
          <a:lstStyle/>
          <a:p>
            <a:pPr algn="l"/>
            <a:r>
              <a:rPr lang="de-CH" sz="3200" i="0" dirty="0">
                <a:latin typeface="Arial" panose="020B0604020202020204" pitchFamily="34" charset="0"/>
                <a:cs typeface="Arial" panose="020B0604020202020204" pitchFamily="34" charset="0"/>
              </a:rPr>
              <a:t>Entwicklung des Personalbestandes (2012 – 2029)</a:t>
            </a: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CH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de-CH" sz="2133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CH: +19% 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auf 185’600 (2019)	  </a:t>
            </a:r>
            <a:r>
              <a:rPr lang="de-CH" sz="2133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CH: +20% </a:t>
            </a:r>
            <a:r>
              <a:rPr lang="de-CH" sz="2133" i="0" dirty="0">
                <a:latin typeface="Arial" panose="020B0604020202020204" pitchFamily="34" charset="0"/>
                <a:cs typeface="Arial" panose="020B0604020202020204" pitchFamily="34" charset="0"/>
              </a:rPr>
              <a:t>auf 222’100 (2029)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82" y="2312769"/>
            <a:ext cx="4076409" cy="1692296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7915" y="2306314"/>
            <a:ext cx="4360597" cy="1698751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8395" y="2319225"/>
            <a:ext cx="1693836" cy="168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309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487480" y="452671"/>
            <a:ext cx="10177131" cy="864096"/>
          </a:xfrm>
        </p:spPr>
        <p:txBody>
          <a:bodyPr>
            <a:normAutofit/>
          </a:bodyPr>
          <a:lstStyle/>
          <a:p>
            <a:pPr algn="l"/>
            <a:r>
              <a:rPr lang="de-CH" sz="4267" dirty="0"/>
              <a:t>Ergebnis 2 – Grademix</a:t>
            </a:r>
            <a:endParaRPr lang="de-CH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909" y="1588085"/>
            <a:ext cx="5279127" cy="4421087"/>
          </a:xfrm>
          <a:prstGeom prst="rect">
            <a:avLst/>
          </a:prstGeom>
        </p:spPr>
      </p:pic>
      <p:sp>
        <p:nvSpPr>
          <p:cNvPr id="13" name="Untertitel 6"/>
          <p:cNvSpPr txBox="1">
            <a:spLocks/>
          </p:cNvSpPr>
          <p:nvPr/>
        </p:nvSpPr>
        <p:spPr bwMode="auto">
          <a:xfrm>
            <a:off x="7056621" y="1988839"/>
            <a:ext cx="4607999" cy="4137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  <a:normAutofit/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None/>
              <a:defRPr lang="de-CH" sz="2800" b="0" i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Arial Black" pitchFamily="34" charset="0"/>
              <a:buNone/>
              <a:defRPr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de-CH" sz="3200" i="0" kern="0" dirty="0">
                <a:latin typeface="Arial" panose="020B0604020202020204" pitchFamily="34" charset="0"/>
                <a:cs typeface="Arial" panose="020B0604020202020204" pitchFamily="34" charset="0"/>
              </a:rPr>
              <a:t>Pflege- und Betreuungspersonal nach Bereich und Ausbildungsniveau (2019)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215680" y="227869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14%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3215680" y="342900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70%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4688325" y="326440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29%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688325" y="392046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28%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6203469" y="266091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27%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6204735" y="368506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solidFill>
                  <a:srgbClr val="FF0000"/>
                </a:solidFill>
              </a:rPr>
              <a:t>CH: 42%</a:t>
            </a:r>
          </a:p>
        </p:txBody>
      </p:sp>
    </p:spTree>
    <p:extLst>
      <p:ext uri="{BB962C8B-B14F-4D97-AF65-F5344CB8AC3E}">
        <p14:creationId xmlns:p14="http://schemas.microsoft.com/office/powerpoint/2010/main" val="2956742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XUND-Lehrpersonen-Mastervorlage_16_9" id="{A5AF0AB0-7605-2243-94DD-48186D7AFCD2}" vid="{5B205F3D-1890-F045-AE50-7BF3A5FF299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XUND-Mastervorlage_16_9</Template>
  <TotalTime>0</TotalTime>
  <Words>862</Words>
  <Application>Microsoft Office PowerPoint</Application>
  <PresentationFormat>Breitbild</PresentationFormat>
  <Paragraphs>121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Symbol</vt:lpstr>
      <vt:lpstr>Times New Roman</vt:lpstr>
      <vt:lpstr>Office</vt:lpstr>
      <vt:lpstr>Gesundheitspersonal Zentralschweiz</vt:lpstr>
      <vt:lpstr>Gesamtfazit</vt:lpstr>
      <vt:lpstr>Ausgangslage und Ziel</vt:lpstr>
      <vt:lpstr>Auftrag und Vorgehen</vt:lpstr>
      <vt:lpstr>Bericht: Aufbau u. Ergebnisse</vt:lpstr>
      <vt:lpstr>Begrifflichkeiten</vt:lpstr>
      <vt:lpstr>Nachwuchsbedarf und -angebot</vt:lpstr>
      <vt:lpstr>Ergebnis 1 – Personalbestand</vt:lpstr>
      <vt:lpstr>Ergebnis 2 – Grademix</vt:lpstr>
      <vt:lpstr>Ergebnis 3a – Abschlüsse Tertiär</vt:lpstr>
      <vt:lpstr>Ergebnis 3b – Abschlüsse Sek II</vt:lpstr>
      <vt:lpstr>Ergebnis 4 – Ausbildungsszenarien</vt:lpstr>
      <vt:lpstr>Ergebnis 5a – Nachwuchsbedarf und –angebot auf Tertiärstufe 2019-29, Deckungsgrad</vt:lpstr>
      <vt:lpstr>Ergebnis 5b – Nachwuchsbedarf und –angebot auf Sekundarstufe II 2019-29, Deckungsgrad</vt:lpstr>
      <vt:lpstr>FAZIT</vt:lpstr>
      <vt:lpstr>Handlungsfelder</vt:lpstr>
      <vt:lpstr>Handlungsfeld Rekrutierung</vt:lpstr>
      <vt:lpstr>Handlungsfeld Ausbildung</vt:lpstr>
      <vt:lpstr>Handlungsfeld Personaleinsatz</vt:lpstr>
      <vt:lpstr>Handlungsfeld Personalerhalt</vt:lpstr>
      <vt:lpstr>Gesamtfazit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Wüthrich-Amrein Doris XUND</dc:creator>
  <cp:lastModifiedBy>Lengen Tobias XUND</cp:lastModifiedBy>
  <cp:revision>5</cp:revision>
  <dcterms:created xsi:type="dcterms:W3CDTF">2022-03-30T06:19:22Z</dcterms:created>
  <dcterms:modified xsi:type="dcterms:W3CDTF">2022-03-30T07:15:44Z</dcterms:modified>
</cp:coreProperties>
</file>